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15386-BE7A-453F-94AD-F2510F29250A}" type="datetimeFigureOut">
              <a:rPr lang="en-GB" smtClean="0"/>
              <a:t>16/08/2018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BF11D-FF43-4944-957C-BAEAF93AD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701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13F7E-BCDA-4CC7-8FEC-1AC0F1842A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21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3B24-33BC-4844-9D87-D9DCF7280AF1}" type="datetimeFigureOut">
              <a:rPr lang="en-GB" smtClean="0"/>
              <a:t>16/08/2018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D1E2-83F0-4701-8DE3-C625FB4C4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91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3B24-33BC-4844-9D87-D9DCF7280AF1}" type="datetimeFigureOut">
              <a:rPr lang="en-GB" smtClean="0"/>
              <a:t>16/08/2018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D1E2-83F0-4701-8DE3-C625FB4C4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890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3B24-33BC-4844-9D87-D9DCF7280AF1}" type="datetimeFigureOut">
              <a:rPr lang="en-GB" smtClean="0"/>
              <a:t>16/08/2018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D1E2-83F0-4701-8DE3-C625FB4C4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4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3B24-33BC-4844-9D87-D9DCF7280AF1}" type="datetimeFigureOut">
              <a:rPr lang="en-GB" smtClean="0"/>
              <a:t>16/08/2018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D1E2-83F0-4701-8DE3-C625FB4C4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51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3B24-33BC-4844-9D87-D9DCF7280AF1}" type="datetimeFigureOut">
              <a:rPr lang="en-GB" smtClean="0"/>
              <a:t>16/08/2018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D1E2-83F0-4701-8DE3-C625FB4C4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05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3B24-33BC-4844-9D87-D9DCF7280AF1}" type="datetimeFigureOut">
              <a:rPr lang="en-GB" smtClean="0"/>
              <a:t>16/08/2018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D1E2-83F0-4701-8DE3-C625FB4C4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67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3B24-33BC-4844-9D87-D9DCF7280AF1}" type="datetimeFigureOut">
              <a:rPr lang="en-GB" smtClean="0"/>
              <a:t>16/08/2018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D1E2-83F0-4701-8DE3-C625FB4C4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266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3B24-33BC-4844-9D87-D9DCF7280AF1}" type="datetimeFigureOut">
              <a:rPr lang="en-GB" smtClean="0"/>
              <a:t>16/08/2018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D1E2-83F0-4701-8DE3-C625FB4C4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83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3B24-33BC-4844-9D87-D9DCF7280AF1}" type="datetimeFigureOut">
              <a:rPr lang="en-GB" smtClean="0"/>
              <a:t>16/08/2018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D1E2-83F0-4701-8DE3-C625FB4C4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11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3B24-33BC-4844-9D87-D9DCF7280AF1}" type="datetimeFigureOut">
              <a:rPr lang="en-GB" smtClean="0"/>
              <a:t>16/08/2018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D1E2-83F0-4701-8DE3-C625FB4C4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628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3B24-33BC-4844-9D87-D9DCF7280AF1}" type="datetimeFigureOut">
              <a:rPr lang="en-GB" smtClean="0"/>
              <a:t>16/08/2018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D1E2-83F0-4701-8DE3-C625FB4C4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53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23B24-33BC-4844-9D87-D9DCF7280AF1}" type="datetimeFigureOut">
              <a:rPr lang="en-GB" smtClean="0"/>
              <a:t>16/08/2018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FD1E2-83F0-4701-8DE3-C625FB4C4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55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259" y="258538"/>
            <a:ext cx="9532618" cy="1258648"/>
          </a:xfrm>
          <a:ln w="1905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R082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Create Digital Graphics:</a:t>
            </a:r>
            <a:br>
              <a:rPr lang="en-GB" sz="2800" dirty="0" smtClean="0">
                <a:latin typeface="Comic Sans MS" panose="030F0702030302020204" pitchFamily="66" charset="0"/>
              </a:rPr>
            </a:br>
            <a:r>
              <a:rPr lang="en-GB" sz="2800" dirty="0" smtClean="0">
                <a:latin typeface="Comic Sans MS" panose="030F0702030302020204" pitchFamily="66" charset="0"/>
              </a:rPr>
              <a:t>LO2: </a:t>
            </a:r>
            <a:r>
              <a:rPr lang="en-GB" sz="2800" dirty="0" smtClean="0">
                <a:latin typeface="Comic Sans MS" panose="030F0702030302020204" pitchFamily="66" charset="0"/>
              </a:rPr>
              <a:t>Legislation</a:t>
            </a:r>
            <a:endParaRPr lang="en-GB" sz="2800" u="sng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92692" y="2557220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317259" y="1743997"/>
            <a:ext cx="3828083" cy="162644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1700" b="1" u="sng" dirty="0" smtClean="0">
                <a:latin typeface="Comic Sans MS" panose="030F0702030302020204" pitchFamily="66" charset="0"/>
              </a:rPr>
              <a:t>Do Now:</a:t>
            </a:r>
            <a:endParaRPr lang="en-GB" sz="1700" b="1" u="sng" dirty="0">
              <a:latin typeface="Comic Sans MS" panose="030F0702030302020204" pitchFamily="66" charset="0"/>
            </a:endParaRPr>
          </a:p>
          <a:p>
            <a:pPr algn="l"/>
            <a:r>
              <a:rPr lang="en-GB" sz="2800" b="1" dirty="0" smtClean="0">
                <a:latin typeface="Comic Sans MS" panose="030F0702030302020204" pitchFamily="66" charset="0"/>
              </a:rPr>
              <a:t>Answer this question:</a:t>
            </a:r>
          </a:p>
          <a:p>
            <a:pPr algn="l"/>
            <a:r>
              <a:rPr lang="en-GB" sz="2800" b="1" dirty="0" smtClean="0">
                <a:latin typeface="Comic Sans MS" panose="030F0702030302020204" pitchFamily="66" charset="0"/>
              </a:rPr>
              <a:t>What laws do you think you need to consider?</a:t>
            </a:r>
            <a:endParaRPr lang="en-GB" sz="2800" b="1" dirty="0" smtClean="0">
              <a:latin typeface="Comic Sans MS" panose="030F0702030302020204" pitchFamily="66" charset="0"/>
            </a:endParaRPr>
          </a:p>
          <a:p>
            <a:pPr algn="l"/>
            <a:endParaRPr lang="en-GB" sz="1700" u="sng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pPr algn="l"/>
            <a:endParaRPr lang="en-GB" sz="1400" b="1" u="sng" dirty="0" smtClean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17259" y="3474053"/>
            <a:ext cx="3828083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u="sng" dirty="0" smtClean="0">
                <a:latin typeface="Comic Sans MS" panose="030F0702030302020204" pitchFamily="66" charset="0"/>
              </a:rPr>
              <a:t>Challenge</a:t>
            </a:r>
            <a:r>
              <a:rPr kumimoji="0" lang="en-GB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u="sng" dirty="0">
              <a:latin typeface="Comic Sans MS" panose="030F0702030302020204" pitchFamily="66" charset="0"/>
            </a:endParaRPr>
          </a:p>
          <a:p>
            <a:r>
              <a:rPr lang="en-GB" b="1" dirty="0" smtClean="0">
                <a:latin typeface="Comic Sans MS" panose="030F0702030302020204" pitchFamily="66" charset="0"/>
              </a:rPr>
              <a:t>How will you avoid breaking Copyright Law?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2422" y="214184"/>
            <a:ext cx="1978856" cy="64657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Learning objectives:</a:t>
            </a:r>
          </a:p>
          <a:p>
            <a:pPr algn="ctr"/>
            <a:endParaRPr lang="en-GB" sz="16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To know what </a:t>
            </a:r>
            <a:r>
              <a:rPr lang="en-GB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laws are relevant here</a:t>
            </a:r>
            <a:endParaRPr lang="en-GB" sz="16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To </a:t>
            </a:r>
            <a:r>
              <a:rPr lang="en-GB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understand the </a:t>
            </a:r>
            <a:r>
              <a:rPr lang="en-GB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details of each law</a:t>
            </a:r>
            <a:endParaRPr lang="en-GB" sz="16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To be able to </a:t>
            </a:r>
            <a:r>
              <a:rPr lang="en-GB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produce a report  explaining each law and HOW you will be sure not to break it</a:t>
            </a: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1278" y="5607698"/>
            <a:ext cx="9807440" cy="1147665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Keywords: </a:t>
            </a:r>
          </a:p>
          <a:p>
            <a:endParaRPr lang="en-GB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Legislation 			Penalty			Planning </a:t>
            </a:r>
            <a:endParaRPr lang="en-GB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						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l="47007" t="23085" r="40528" b="54181"/>
          <a:stretch/>
        </p:blipFill>
        <p:spPr>
          <a:xfrm>
            <a:off x="8242479" y="1665344"/>
            <a:ext cx="3168205" cy="3248751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027" name="ShockwaveFlash1" r:id="rId2" imgW="1828800" imgH="1828800"/>
        </mc:Choice>
        <mc:Fallback>
          <p:control name="ShockwaveFlash1" r:id="rId2" imgW="1828800" imgH="1828800">
            <p:pic>
              <p:nvPicPr>
                <p:cNvPr id="21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9797074" y="5700249"/>
                  <a:ext cx="2394926" cy="1055114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20165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Law 1: Copyright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Photographs, illustrations and other images will generally be protected by copyright as artistic works. This means that a user will usually need the permission of the copyright owner(s) if they want to perform certain acts, such as copying the image or sharing it on the internet. </a:t>
            </a:r>
          </a:p>
          <a:p>
            <a:r>
              <a:rPr lang="en-GB" dirty="0"/>
              <a:t>References to “images” in this Copyright Notice include: </a:t>
            </a:r>
          </a:p>
          <a:p>
            <a:r>
              <a:rPr lang="en-GB" dirty="0"/>
              <a:t>digital photos taken on mobile phones and digital cameras; </a:t>
            </a:r>
          </a:p>
          <a:p>
            <a:r>
              <a:rPr lang="en-GB" dirty="0"/>
              <a:t>images that were first generated on photographic film and any digital images created from them; and </a:t>
            </a:r>
          </a:p>
          <a:p>
            <a:r>
              <a:rPr lang="en-GB" dirty="0"/>
              <a:t>images such as diagrams and illustrations.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3824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Law 2: Trademarks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 trade mark is a sign which can distinguish your goods and services from those of your competitors (you may refer to your trade mark as your “brand”).</a:t>
            </a:r>
          </a:p>
          <a:p>
            <a:r>
              <a:rPr lang="en-GB" dirty="0" smtClean="0"/>
              <a:t>Trade marks are acceptable if they are: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distinctive for the goods and services you provide.  In other words they can be recognised as signs that differentiates your goods or service as different from someone else’s.</a:t>
            </a:r>
          </a:p>
          <a:p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516" y="1825625"/>
            <a:ext cx="5032968" cy="4351338"/>
          </a:xfrm>
        </p:spPr>
      </p:pic>
    </p:spTree>
    <p:extLst>
      <p:ext uri="{BB962C8B-B14F-4D97-AF65-F5344CB8AC3E}">
        <p14:creationId xmlns:p14="http://schemas.microsoft.com/office/powerpoint/2010/main" val="1347850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Law 3: Intellectual Property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Intellectual property is something unique that you physically create. An idea alone is not intellectual property. For example, an idea for a book doesn’t count, but the words you’ve written do.</a:t>
            </a:r>
          </a:p>
          <a:p>
            <a:endParaRPr lang="en-GB" dirty="0"/>
          </a:p>
          <a:p>
            <a:r>
              <a:rPr lang="en-GB" dirty="0" smtClean="0"/>
              <a:t>You own intellectual property if you:</a:t>
            </a:r>
          </a:p>
          <a:p>
            <a:r>
              <a:rPr lang="en-GB" dirty="0" smtClean="0"/>
              <a:t>created it (and it meets the requirements for copyright, a patent or a design)</a:t>
            </a:r>
          </a:p>
          <a:p>
            <a:r>
              <a:rPr lang="en-GB" dirty="0" smtClean="0"/>
              <a:t>bought intellectual property rights from the creator or a previous owner</a:t>
            </a:r>
          </a:p>
          <a:p>
            <a:r>
              <a:rPr lang="en-GB" dirty="0" smtClean="0"/>
              <a:t>have a brand that could be a trade mark, </a:t>
            </a:r>
            <a:r>
              <a:rPr lang="en-GB" dirty="0" err="1" smtClean="0"/>
              <a:t>eg</a:t>
            </a:r>
            <a:r>
              <a:rPr lang="en-GB" dirty="0" smtClean="0"/>
              <a:t> a well-known product name</a:t>
            </a:r>
          </a:p>
          <a:p>
            <a:r>
              <a:rPr lang="en-GB" dirty="0" smtClean="0"/>
              <a:t>Intellectual property can:</a:t>
            </a:r>
          </a:p>
          <a:p>
            <a:r>
              <a:rPr lang="en-GB" dirty="0" smtClean="0"/>
              <a:t>have more than one owner</a:t>
            </a:r>
          </a:p>
          <a:p>
            <a:r>
              <a:rPr lang="en-GB" dirty="0" smtClean="0"/>
              <a:t>belong to people or businesses</a:t>
            </a:r>
          </a:p>
          <a:p>
            <a:r>
              <a:rPr lang="en-GB" dirty="0" smtClean="0"/>
              <a:t>be sold or transferred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07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Task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you know these laws you need to write a report (in whatever form you deem most appropriate)</a:t>
            </a:r>
          </a:p>
          <a:p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Explain what each law means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Explain how you will be sure to </a:t>
            </a:r>
            <a:r>
              <a:rPr lang="en-GB" smtClean="0"/>
              <a:t>not break any of them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484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393</Words>
  <Application>Microsoft Office PowerPoint</Application>
  <PresentationFormat>Widescreen</PresentationFormat>
  <Paragraphs>49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R082 Create Digital Graphics: LO2: Legislation</vt:lpstr>
      <vt:lpstr>Law 1: Copyright</vt:lpstr>
      <vt:lpstr>Law 2: Trademarks</vt:lpstr>
      <vt:lpstr>Law 3: Intellectual Property</vt:lpstr>
      <vt:lpstr>Task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R082 Create Digital Graphics: LO2: Legislation</dc:title>
  <dc:creator>Phillip Jacob</dc:creator>
  <cp:lastModifiedBy>Phillip Jacob</cp:lastModifiedBy>
  <cp:revision>3</cp:revision>
  <dcterms:created xsi:type="dcterms:W3CDTF">2018-08-16T16:43:21Z</dcterms:created>
  <dcterms:modified xsi:type="dcterms:W3CDTF">2018-08-16T17:06:30Z</dcterms:modified>
</cp:coreProperties>
</file>